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4" r:id="rId2"/>
    <p:sldMasterId id="2147483696" r:id="rId3"/>
  </p:sldMasterIdLst>
  <p:notesMasterIdLst>
    <p:notesMasterId r:id="rId30"/>
  </p:notesMasterIdLst>
  <p:sldIdLst>
    <p:sldId id="511" r:id="rId4"/>
    <p:sldId id="516" r:id="rId5"/>
    <p:sldId id="517" r:id="rId6"/>
    <p:sldId id="519" r:id="rId7"/>
    <p:sldId id="520" r:id="rId8"/>
    <p:sldId id="533" r:id="rId9"/>
    <p:sldId id="458" r:id="rId10"/>
    <p:sldId id="457" r:id="rId11"/>
    <p:sldId id="534" r:id="rId12"/>
    <p:sldId id="535" r:id="rId13"/>
    <p:sldId id="452" r:id="rId14"/>
    <p:sldId id="1233" r:id="rId15"/>
    <p:sldId id="1235" r:id="rId16"/>
    <p:sldId id="1234" r:id="rId17"/>
    <p:sldId id="453" r:id="rId18"/>
    <p:sldId id="1236" r:id="rId19"/>
    <p:sldId id="454" r:id="rId20"/>
    <p:sldId id="1237" r:id="rId21"/>
    <p:sldId id="1238" r:id="rId22"/>
    <p:sldId id="507" r:id="rId23"/>
    <p:sldId id="1239" r:id="rId24"/>
    <p:sldId id="503" r:id="rId25"/>
    <p:sldId id="500" r:id="rId26"/>
    <p:sldId id="504" r:id="rId27"/>
    <p:sldId id="455" r:id="rId28"/>
    <p:sldId id="456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1A8ABB-C38F-42E3-8259-D4A9FFA092C5}">
          <p14:sldIdLst>
            <p14:sldId id="511"/>
            <p14:sldId id="516"/>
            <p14:sldId id="517"/>
            <p14:sldId id="519"/>
            <p14:sldId id="520"/>
            <p14:sldId id="533"/>
            <p14:sldId id="458"/>
            <p14:sldId id="457"/>
            <p14:sldId id="534"/>
            <p14:sldId id="535"/>
            <p14:sldId id="452"/>
            <p14:sldId id="1233"/>
            <p14:sldId id="1235"/>
            <p14:sldId id="1234"/>
            <p14:sldId id="453"/>
            <p14:sldId id="1236"/>
            <p14:sldId id="454"/>
            <p14:sldId id="1237"/>
            <p14:sldId id="1238"/>
            <p14:sldId id="507"/>
            <p14:sldId id="1239"/>
            <p14:sldId id="503"/>
            <p14:sldId id="500"/>
            <p14:sldId id="504"/>
            <p14:sldId id="455"/>
            <p14:sldId id="456"/>
          </p14:sldIdLst>
        </p14:section>
        <p14:section name="Untitled Section" id="{7A48FA71-BE7C-4397-AFB4-00D7A65BAC6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F56"/>
    <a:srgbClr val="001D55"/>
    <a:srgbClr val="FDEEB7"/>
    <a:srgbClr val="FFCC00"/>
    <a:srgbClr val="FDEDB7"/>
    <a:srgbClr val="FFFFFF"/>
    <a:srgbClr val="E3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68" autoAdjust="0"/>
    <p:restoredTop sz="94846" autoAdjust="0"/>
  </p:normalViewPr>
  <p:slideViewPr>
    <p:cSldViewPr snapToGrid="0" snapToObjects="1">
      <p:cViewPr>
        <p:scale>
          <a:sx n="200" d="100"/>
          <a:sy n="200" d="100"/>
        </p:scale>
        <p:origin x="-2910" y="-46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38" Type="http://schemas.openxmlformats.org/officeDocument/2006/relationships/customXml" Target="../customXml/item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customXml" Target="../customXml/item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customXml" Target="../customXml/item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671A0-6F5F-4918-8495-1CEE0EAD167A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6DE65-00FC-4B1E-8FFA-E651F844E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07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000"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C9B-DCF6-FA4A-9F3D-3B97EC382B3C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FF700-6291-D248-ADDD-9E4E725ADD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C9B-DCF6-FA4A-9F3D-3B97EC382B3C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FF700-6291-D248-ADDD-9E4E725ADD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C9B-DCF6-FA4A-9F3D-3B97EC382B3C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FF700-6291-D248-ADDD-9E4E725ADD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3588-1CB1-438A-855C-62EF27EE93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BD1F8-70D8-4246-86FA-31FED70607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134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0289"/>
          </a:xfrm>
        </p:spPr>
        <p:txBody>
          <a:bodyPr>
            <a:normAutofit/>
          </a:bodyPr>
          <a:lstStyle>
            <a:lvl1pPr>
              <a:defRPr sz="32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6044"/>
            <a:ext cx="7886700" cy="4920919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3588-1CB1-438A-855C-62EF27EE93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BD1F8-70D8-4246-86FA-31FED70607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952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3588-1CB1-438A-855C-62EF27EE93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BD1F8-70D8-4246-86FA-31FED70607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423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>
            <a:lvl1pPr>
              <a:defRPr sz="32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55045"/>
            <a:ext cx="3886200" cy="4821918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55045"/>
            <a:ext cx="3886200" cy="4821918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3588-1CB1-438A-855C-62EF27EE93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BD1F8-70D8-4246-86FA-31FED70607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970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770338"/>
          </a:xfrm>
        </p:spPr>
        <p:txBody>
          <a:bodyPr>
            <a:normAutofit/>
          </a:bodyPr>
          <a:lstStyle>
            <a:lvl1pPr>
              <a:defRPr sz="32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3588-1CB1-438A-855C-62EF27EE93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BD1F8-70D8-4246-86FA-31FED70607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508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9854"/>
          </a:xfrm>
        </p:spPr>
        <p:txBody>
          <a:bodyPr>
            <a:normAutofit/>
          </a:bodyPr>
          <a:lstStyle>
            <a:lvl1pPr>
              <a:defRPr sz="32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3588-1CB1-438A-855C-62EF27EE93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BD1F8-70D8-4246-86FA-31FED70607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236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3588-1CB1-438A-855C-62EF27EE93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BD1F8-70D8-4246-86FA-31FED70607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30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3588-1CB1-438A-855C-62EF27EE93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BD1F8-70D8-4246-86FA-31FED70607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138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C9B-DCF6-FA4A-9F3D-3B97EC382B3C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FF700-6291-D248-ADDD-9E4E725ADD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3588-1CB1-438A-855C-62EF27EE93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BD1F8-70D8-4246-86FA-31FED70607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110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3588-1CB1-438A-855C-62EF27EE93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BD1F8-70D8-4246-86FA-31FED70607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42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3588-1CB1-438A-855C-62EF27EE93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BD1F8-70D8-4246-86FA-31FED70607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746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3588-1CB1-438A-855C-62EF27EE933F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BD1F8-70D8-4246-86FA-31FED706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494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0289"/>
          </a:xfrm>
        </p:spPr>
        <p:txBody>
          <a:bodyPr>
            <a:normAutofit/>
          </a:bodyPr>
          <a:lstStyle>
            <a:lvl1pPr>
              <a:defRPr sz="32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6044"/>
            <a:ext cx="7886700" cy="4920919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3588-1CB1-438A-855C-62EF27EE933F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BD1F8-70D8-4246-86FA-31FED706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412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3588-1CB1-438A-855C-62EF27EE933F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BD1F8-70D8-4246-86FA-31FED706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801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>
            <a:lvl1pPr>
              <a:defRPr sz="32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55045"/>
            <a:ext cx="3886200" cy="4821918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55045"/>
            <a:ext cx="3886200" cy="4821918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3588-1CB1-438A-855C-62EF27EE933F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BD1F8-70D8-4246-86FA-31FED706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71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770338"/>
          </a:xfrm>
        </p:spPr>
        <p:txBody>
          <a:bodyPr>
            <a:normAutofit/>
          </a:bodyPr>
          <a:lstStyle>
            <a:lvl1pPr>
              <a:defRPr sz="32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3588-1CB1-438A-855C-62EF27EE933F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BD1F8-70D8-4246-86FA-31FED706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916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9854"/>
          </a:xfrm>
        </p:spPr>
        <p:txBody>
          <a:bodyPr>
            <a:normAutofit/>
          </a:bodyPr>
          <a:lstStyle>
            <a:lvl1pPr>
              <a:defRPr sz="32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3588-1CB1-438A-855C-62EF27EE933F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BD1F8-70D8-4246-86FA-31FED706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69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3588-1CB1-438A-855C-62EF27EE933F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BD1F8-70D8-4246-86FA-31FED706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400"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C9B-DCF6-FA4A-9F3D-3B97EC382B3C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FF700-6291-D248-ADDD-9E4E725ADD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3588-1CB1-438A-855C-62EF27EE933F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BD1F8-70D8-4246-86FA-31FED706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612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3588-1CB1-438A-855C-62EF27EE933F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BD1F8-70D8-4246-86FA-31FED706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214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3588-1CB1-438A-855C-62EF27EE933F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BD1F8-70D8-4246-86FA-31FED706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117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3588-1CB1-438A-855C-62EF27EE933F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BD1F8-70D8-4246-86FA-31FED706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62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C9B-DCF6-FA4A-9F3D-3B97EC382B3C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FF700-6291-D248-ADDD-9E4E725ADD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C9B-DCF6-FA4A-9F3D-3B97EC382B3C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FF700-6291-D248-ADDD-9E4E725ADD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C9B-DCF6-FA4A-9F3D-3B97EC382B3C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FF700-6291-D248-ADDD-9E4E725ADD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C9B-DCF6-FA4A-9F3D-3B97EC382B3C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FF700-6291-D248-ADDD-9E4E725ADD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C9B-DCF6-FA4A-9F3D-3B97EC382B3C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FF700-6291-D248-ADDD-9E4E725ADD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EC9B-DCF6-FA4A-9F3D-3B97EC382B3C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FF700-6291-D248-ADDD-9E4E725ADD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20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FEC9B-DCF6-FA4A-9F3D-3B97EC382B3C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FF700-6291-D248-ADDD-9E4E725A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8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Verdana" charset="0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Verdana" charset="0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Verdana" charset="0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Verdana" charset="0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Verdana" charset="0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03588-1CB1-438A-855C-62EF27EE933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12/13/2019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BD1F8-70D8-4246-86FA-31FED70607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467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03588-1CB1-438A-855C-62EF27EE933F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BD1F8-70D8-4246-86FA-31FED706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9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7CF3E5-F413-4265-9E4A-7DAC6D7C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1. 1  Statistical Methods in the Context of Scientific Studies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8BAFDC-26DA-4552-B05B-98E10057C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36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267335"/>
            <a:ext cx="6947807" cy="9451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Prima Indians (today)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364" y="2040394"/>
            <a:ext cx="4762500" cy="347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7" y="2077506"/>
            <a:ext cx="3086580" cy="4115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F14683-C37B-4988-90FB-D0A05ECB9C70}"/>
              </a:ext>
            </a:extLst>
          </p:cNvPr>
          <p:cNvSpPr txBox="1"/>
          <p:nvPr/>
        </p:nvSpPr>
        <p:spPr>
          <a:xfrm>
            <a:off x="628650" y="1049010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The Pima Indians have changed a lot in the last 100 years!</a:t>
            </a:r>
          </a:p>
        </p:txBody>
      </p:sp>
    </p:spTree>
    <p:extLst>
      <p:ext uri="{BB962C8B-B14F-4D97-AF65-F5344CB8AC3E}">
        <p14:creationId xmlns:p14="http://schemas.microsoft.com/office/powerpoint/2010/main" val="3515616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2191B-C4B3-421E-8C2F-7BE4F0D01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41" y="241301"/>
            <a:ext cx="8374067" cy="760289"/>
          </a:xfrm>
        </p:spPr>
        <p:txBody>
          <a:bodyPr>
            <a:normAutofit fontScale="90000"/>
          </a:bodyPr>
          <a:lstStyle/>
          <a:p>
            <a:r>
              <a:rPr lang="en-US" dirty="0"/>
              <a:t>Genetics and Lifestyle Cause Type 2 Diabetes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B817B7-385B-4164-BB99-9A0DFA8A3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67" t="-319" b="319"/>
          <a:stretch/>
        </p:blipFill>
        <p:spPr>
          <a:xfrm>
            <a:off x="4257675" y="2595172"/>
            <a:ext cx="4579934" cy="3182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0D8AF7-D814-4B81-B2E6-7BDA2A02879E}"/>
              </a:ext>
            </a:extLst>
          </p:cNvPr>
          <p:cNvSpPr txBox="1"/>
          <p:nvPr/>
        </p:nvSpPr>
        <p:spPr>
          <a:xfrm>
            <a:off x="463542" y="1285354"/>
            <a:ext cx="8039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Pima Indians living in Mexico have a diabetes prevalence of about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8%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, whereas those who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898A9-04BB-4E52-AEF0-C705E5AEBD98}"/>
              </a:ext>
            </a:extLst>
          </p:cNvPr>
          <p:cNvSpPr txBox="1"/>
          <p:nvPr/>
        </p:nvSpPr>
        <p:spPr>
          <a:xfrm>
            <a:off x="463542" y="2163261"/>
            <a:ext cx="3619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have emigrated to the USA, where the lifestyle is more sedentary and access to energy dense (fatty) food is easier, have a diabetes prevalence of about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50%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respectively.</a:t>
            </a:r>
          </a:p>
        </p:txBody>
      </p:sp>
    </p:spTree>
    <p:extLst>
      <p:ext uri="{BB962C8B-B14F-4D97-AF65-F5344CB8AC3E}">
        <p14:creationId xmlns:p14="http://schemas.microsoft.com/office/powerpoint/2010/main" val="1288053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3937-B8F3-4FA9-91C8-F542EDF1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8558"/>
            <a:ext cx="7886700" cy="3376695"/>
          </a:xfrm>
        </p:spPr>
        <p:txBody>
          <a:bodyPr>
            <a:normAutofit/>
          </a:bodyPr>
          <a:lstStyle/>
          <a:p>
            <a:r>
              <a:rPr lang="en-US" sz="5400" dirty="0"/>
              <a:t>Question: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Is Type 2 Diabetes Mellitus caused by a person’s environment (</a:t>
            </a:r>
            <a:r>
              <a:rPr lang="en-US" i="1" dirty="0" err="1"/>
              <a:t>i.e</a:t>
            </a:r>
            <a:r>
              <a:rPr lang="en-US" i="1" dirty="0"/>
              <a:t> </a:t>
            </a:r>
            <a:r>
              <a:rPr lang="en-US" dirty="0"/>
              <a:t>from obesity caused by overnutrition) or by their genetic makeup?</a:t>
            </a:r>
          </a:p>
        </p:txBody>
      </p:sp>
    </p:spTree>
    <p:extLst>
      <p:ext uri="{BB962C8B-B14F-4D97-AF65-F5344CB8AC3E}">
        <p14:creationId xmlns:p14="http://schemas.microsoft.com/office/powerpoint/2010/main" val="30152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90ABCE-270C-410F-B7C4-3D89CA40C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4292"/>
            <a:ext cx="9144000" cy="5189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C9764D-B64F-480B-BA19-C0F934AB3FF6}"/>
              </a:ext>
            </a:extLst>
          </p:cNvPr>
          <p:cNvSpPr txBox="1"/>
          <p:nvPr/>
        </p:nvSpPr>
        <p:spPr>
          <a:xfrm>
            <a:off x="2045368" y="5895473"/>
            <a:ext cx="2052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are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6F8253-49FF-4D79-BA94-96BB183BF059}"/>
              </a:ext>
            </a:extLst>
          </p:cNvPr>
          <p:cNvCxnSpPr/>
          <p:nvPr/>
        </p:nvCxnSpPr>
        <p:spPr>
          <a:xfrm flipH="1" flipV="1">
            <a:off x="2719137" y="5281863"/>
            <a:ext cx="192505" cy="613610"/>
          </a:xfrm>
          <a:prstGeom prst="straightConnector1">
            <a:avLst/>
          </a:prstGeom>
          <a:ln w="47625">
            <a:solidFill>
              <a:srgbClr val="FF0000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748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F2CB1F-128E-4D03-AFBF-CE394B6B8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892" y="180473"/>
            <a:ext cx="4872790" cy="6497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3C63C-5751-43AF-9D8F-59E4FEAB45E8}"/>
              </a:ext>
            </a:extLst>
          </p:cNvPr>
          <p:cNvSpPr txBox="1"/>
          <p:nvPr/>
        </p:nvSpPr>
        <p:spPr>
          <a:xfrm>
            <a:off x="252663" y="421104"/>
            <a:ext cx="34049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Type 2 Diabetes is growing rapidly in San Antonio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C0AFD-2356-4CCB-97E4-EF2D35B9A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18" y="2875066"/>
            <a:ext cx="2682472" cy="37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65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2 Diabetes and Obesity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96837" y="1125415"/>
            <a:ext cx="7886699" cy="17633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Pima are now famous for being fatter than any other group in the world. Among those over 35, the rate of diabetes is 50%, a figure unmatched by in medical history.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EA5917-2C2E-4122-B49B-7D766078F5E2}"/>
              </a:ext>
            </a:extLst>
          </p:cNvPr>
          <p:cNvSpPr txBox="1"/>
          <p:nvPr/>
        </p:nvSpPr>
        <p:spPr>
          <a:xfrm>
            <a:off x="628649" y="2859310"/>
            <a:ext cx="45624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 the early 1960’s, only 17% of Americans were obese. Today, that figure is now 32%.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The number of grossly obese Americans has risen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350%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 the past 3 years.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64ACB-6184-4626-BF89-39F18FA45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50" t="5213" r="20104"/>
          <a:stretch/>
        </p:blipFill>
        <p:spPr>
          <a:xfrm>
            <a:off x="5448300" y="2859310"/>
            <a:ext cx="2686050" cy="370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78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FABF9A-5730-4C87-B48F-4637D4FF7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“Thrifty Genes” Hypothesis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0FF06-606D-47DA-9D04-A6B4EAA1F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28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Pima study is important.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6045"/>
            <a:ext cx="8047264" cy="2649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N.I.H. believes that if it can understand why the Pima are so obese it can better understand obesity in the rest of us. </a:t>
            </a:r>
          </a:p>
          <a:p>
            <a:pPr marL="0" indent="0">
              <a:buNone/>
            </a:pPr>
            <a:r>
              <a:rPr lang="en-US" sz="2400" dirty="0"/>
              <a:t>One hypothesis is that through Darwinian natural selection, only Pima who could survive famine and drought were those that were highly adept at storing fat in times of plenty.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C37CBB-540A-4854-9600-345DC6A36588}"/>
              </a:ext>
            </a:extLst>
          </p:cNvPr>
          <p:cNvSpPr txBox="1"/>
          <p:nvPr/>
        </p:nvSpPr>
        <p:spPr>
          <a:xfrm>
            <a:off x="628650" y="3771900"/>
            <a:ext cx="35100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 the past these “thrifty genes” were a great advantage, but now, with abundant food, they are a terrible liability.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8101D-5FDB-431D-A139-3271EB401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29" y="3771900"/>
            <a:ext cx="4572000" cy="271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39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F18B-EBDF-4DEA-9763-D08FD1E4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the Pima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F61B6-355E-4BD9-8185-8F5CADC81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6044"/>
            <a:ext cx="7886700" cy="4920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population of women who were at least 21 years old, of Pima Indian heritage and living near Phoenix, Arizona, was tested for diabetes according to World Health Organization criteria.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B0DE1E-4B9B-45B1-91DA-B136742D7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0" t="4902" r="9271" b="5259"/>
          <a:stretch/>
        </p:blipFill>
        <p:spPr>
          <a:xfrm>
            <a:off x="2181225" y="2967129"/>
            <a:ext cx="5867400" cy="3757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C41004-9C46-48E6-8900-6EB29079FFAA}"/>
              </a:ext>
            </a:extLst>
          </p:cNvPr>
          <p:cNvSpPr txBox="1"/>
          <p:nvPr/>
        </p:nvSpPr>
        <p:spPr>
          <a:xfrm>
            <a:off x="326571" y="6307592"/>
            <a:ext cx="548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 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026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1F41F-E983-4747-8D57-6A637FEF5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latin typeface="Lucida Console" panose="020B0609040504020204" pitchFamily="49" charset="0"/>
              </a:rPr>
              <a:t>npreg</a:t>
            </a:r>
            <a:r>
              <a:rPr lang="en-US" sz="2400" dirty="0"/>
              <a:t>	number of pregnancies.</a:t>
            </a:r>
          </a:p>
          <a:p>
            <a:r>
              <a:rPr lang="en-US" sz="2400" dirty="0" err="1">
                <a:latin typeface="Lucida Console" panose="020B0609040504020204" pitchFamily="49" charset="0"/>
              </a:rPr>
              <a:t>glu</a:t>
            </a:r>
            <a:r>
              <a:rPr lang="en-US" sz="2400" dirty="0"/>
              <a:t>		plasma glucose concentration in an oral 		glucose tolerance test.</a:t>
            </a:r>
          </a:p>
          <a:p>
            <a:r>
              <a:rPr lang="en-US" sz="2400" dirty="0" err="1">
                <a:latin typeface="Lucida Console" panose="020B0609040504020204" pitchFamily="49" charset="0"/>
              </a:rPr>
              <a:t>bp</a:t>
            </a:r>
            <a:r>
              <a:rPr lang="en-US" sz="2400" dirty="0"/>
              <a:t>		diastolic blood pressure (mm Hg).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skin	</a:t>
            </a:r>
            <a:r>
              <a:rPr lang="en-US" sz="2400" dirty="0"/>
              <a:t>triceps skin fold thickness (mm).</a:t>
            </a:r>
          </a:p>
          <a:p>
            <a:r>
              <a:rPr lang="en-US" sz="2400" dirty="0" err="1">
                <a:latin typeface="Lucida Console" panose="020B0609040504020204" pitchFamily="49" charset="0"/>
              </a:rPr>
              <a:t>bmi</a:t>
            </a:r>
            <a:r>
              <a:rPr lang="en-US" sz="2400" dirty="0">
                <a:latin typeface="Lucida Console" panose="020B0609040504020204" pitchFamily="49" charset="0"/>
              </a:rPr>
              <a:t>	</a:t>
            </a:r>
            <a:r>
              <a:rPr lang="en-US" sz="2400" dirty="0"/>
              <a:t>	body mass index </a:t>
            </a:r>
          </a:p>
          <a:p>
            <a:r>
              <a:rPr lang="en-US" sz="2400" dirty="0" err="1">
                <a:latin typeface="Lucida Console" panose="020B0609040504020204" pitchFamily="49" charset="0"/>
              </a:rPr>
              <a:t>ped</a:t>
            </a:r>
            <a:r>
              <a:rPr lang="en-US" sz="2400" dirty="0">
                <a:latin typeface="Lucida Console" panose="020B0609040504020204" pitchFamily="49" charset="0"/>
              </a:rPr>
              <a:t>	</a:t>
            </a:r>
            <a:r>
              <a:rPr lang="en-US" sz="2400" dirty="0"/>
              <a:t>	diabetes pedigree function.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age	</a:t>
            </a:r>
            <a:r>
              <a:rPr lang="en-US" sz="2400" dirty="0"/>
              <a:t>	age in years.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type</a:t>
            </a:r>
            <a:r>
              <a:rPr lang="en-US" sz="2400" dirty="0"/>
              <a:t> 	diabetic according to </a:t>
            </a:r>
          </a:p>
          <a:p>
            <a:pPr marL="0" indent="0">
              <a:buNone/>
            </a:pPr>
            <a:r>
              <a:rPr lang="en-US" sz="2400" dirty="0"/>
              <a:t>		WHO criteria.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886FF-5906-42D7-8FE0-43851FE4D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157" y="3514725"/>
            <a:ext cx="2533968" cy="324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14B242-4580-4E19-8C3B-8AAF214A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the </a:t>
            </a:r>
            <a:r>
              <a:rPr lang="en-US" dirty="0">
                <a:latin typeface="Lucida Console" panose="020B0609040504020204" pitchFamily="49" charset="0"/>
                <a:ea typeface="+mn-ea"/>
              </a:rPr>
              <a:t>Pima </a:t>
            </a:r>
            <a:r>
              <a:rPr lang="en-US" dirty="0"/>
              <a:t>data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5FE1-F601-43EB-AAAC-F52F9791EAAA}"/>
              </a:ext>
            </a:extLst>
          </p:cNvPr>
          <p:cNvSpPr txBox="1"/>
          <p:nvPr/>
        </p:nvSpPr>
        <p:spPr>
          <a:xfrm>
            <a:off x="326571" y="6307592"/>
            <a:ext cx="548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 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33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3231D0-7BCD-4BCF-97A9-398E2F5EA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740764"/>
          </a:xfrm>
        </p:spPr>
        <p:txBody>
          <a:bodyPr>
            <a:normAutofit fontScale="90000"/>
          </a:bodyPr>
          <a:lstStyle/>
          <a:p>
            <a:r>
              <a:rPr lang="en-US" dirty="0"/>
              <a:t>The overall objective of statistical methods is to use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empirical evidence </a:t>
            </a:r>
            <a:r>
              <a:rPr lang="en-US" dirty="0"/>
              <a:t>in order to improve our knowledge about the target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population</a:t>
            </a:r>
            <a:r>
              <a:rPr lang="en-US" dirty="0"/>
              <a:t>.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151FADE-075C-46F0-8946-C7DA0A137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63" y="2276157"/>
            <a:ext cx="6206837" cy="43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14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1F41F-E983-4747-8D57-6A637FEF5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latin typeface="Lucida Console" panose="020B0609040504020204" pitchFamily="49" charset="0"/>
              </a:rPr>
              <a:t>npreg</a:t>
            </a:r>
            <a:r>
              <a:rPr lang="en-US" sz="2400" dirty="0"/>
              <a:t>	number of pregnancies.</a:t>
            </a:r>
          </a:p>
          <a:p>
            <a:r>
              <a:rPr lang="en-US" sz="2400" dirty="0" err="1">
                <a:latin typeface="Lucida Console" panose="020B0609040504020204" pitchFamily="49" charset="0"/>
              </a:rPr>
              <a:t>glu</a:t>
            </a:r>
            <a:r>
              <a:rPr lang="en-US" sz="2400" dirty="0"/>
              <a:t>		plasma glucose concentration in an oral 		glucose tolerance test.</a:t>
            </a:r>
          </a:p>
          <a:p>
            <a:r>
              <a:rPr lang="en-US" sz="2400" dirty="0" err="1">
                <a:latin typeface="Lucida Console" panose="020B0609040504020204" pitchFamily="49" charset="0"/>
              </a:rPr>
              <a:t>bp</a:t>
            </a:r>
            <a:r>
              <a:rPr lang="en-US" sz="2400" dirty="0"/>
              <a:t>		diastolic blood pressure (mm Hg).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skin	</a:t>
            </a:r>
            <a:r>
              <a:rPr lang="en-US" sz="2400" dirty="0"/>
              <a:t>triceps skin fold thickness (mm).</a:t>
            </a:r>
          </a:p>
          <a:p>
            <a:r>
              <a:rPr lang="en-US" sz="2400" dirty="0" err="1">
                <a:latin typeface="Lucida Console" panose="020B0609040504020204" pitchFamily="49" charset="0"/>
              </a:rPr>
              <a:t>bmi</a:t>
            </a:r>
            <a:r>
              <a:rPr lang="en-US" sz="2400" dirty="0">
                <a:latin typeface="Lucida Console" panose="020B0609040504020204" pitchFamily="49" charset="0"/>
              </a:rPr>
              <a:t>	</a:t>
            </a:r>
            <a:r>
              <a:rPr lang="en-US" sz="2400" dirty="0"/>
              <a:t>	body mass index </a:t>
            </a:r>
          </a:p>
          <a:p>
            <a:r>
              <a:rPr lang="en-US" sz="2400" dirty="0" err="1">
                <a:latin typeface="Lucida Console" panose="020B0609040504020204" pitchFamily="49" charset="0"/>
              </a:rPr>
              <a:t>ped</a:t>
            </a:r>
            <a:r>
              <a:rPr lang="en-US" sz="2400" dirty="0">
                <a:latin typeface="Lucida Console" panose="020B0609040504020204" pitchFamily="49" charset="0"/>
              </a:rPr>
              <a:t>	</a:t>
            </a:r>
            <a:r>
              <a:rPr lang="en-US" sz="2400" dirty="0"/>
              <a:t>	diabetes pedigree function.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age	</a:t>
            </a:r>
            <a:r>
              <a:rPr lang="en-US" sz="2400" dirty="0"/>
              <a:t>	age in years.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type</a:t>
            </a:r>
            <a:r>
              <a:rPr lang="en-US" sz="2400" dirty="0"/>
              <a:t> 	diabetic according to </a:t>
            </a:r>
          </a:p>
          <a:p>
            <a:pPr marL="0" indent="0">
              <a:buNone/>
            </a:pPr>
            <a:r>
              <a:rPr lang="en-US" sz="2400" dirty="0"/>
              <a:t>		WHO criteria.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886FF-5906-42D7-8FE0-43851FE4D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157" y="3514725"/>
            <a:ext cx="2533968" cy="324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14B242-4580-4E19-8C3B-8AAF214A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the </a:t>
            </a:r>
            <a:r>
              <a:rPr lang="en-US" dirty="0">
                <a:latin typeface="Lucida Console" panose="020B0609040504020204" pitchFamily="49" charset="0"/>
                <a:ea typeface="+mn-ea"/>
              </a:rPr>
              <a:t>Pima </a:t>
            </a:r>
            <a:r>
              <a:rPr lang="en-US" dirty="0"/>
              <a:t>data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5FE1-F601-43EB-AAAC-F52F9791EAAA}"/>
              </a:ext>
            </a:extLst>
          </p:cNvPr>
          <p:cNvSpPr txBox="1"/>
          <p:nvPr/>
        </p:nvSpPr>
        <p:spPr>
          <a:xfrm>
            <a:off x="326571" y="6307592"/>
            <a:ext cx="548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 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12D848-2609-4B51-B705-64CB09E62C34}"/>
              </a:ext>
            </a:extLst>
          </p:cNvPr>
          <p:cNvSpPr/>
          <p:nvPr/>
        </p:nvSpPr>
        <p:spPr>
          <a:xfrm>
            <a:off x="502418" y="1657978"/>
            <a:ext cx="7797520" cy="76028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17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DE7804-9433-49D9-823C-A6E1C41EA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37" y="767865"/>
            <a:ext cx="6626926" cy="53222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14E819-4F65-4F53-B150-CEEBB29E79D8}"/>
              </a:ext>
            </a:extLst>
          </p:cNvPr>
          <p:cNvSpPr/>
          <p:nvPr/>
        </p:nvSpPr>
        <p:spPr>
          <a:xfrm>
            <a:off x="2602523" y="492369"/>
            <a:ext cx="844062" cy="608930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DFC0C-6724-4637-ADD5-FDE9FB81F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73217"/>
          </a:xfrm>
        </p:spPr>
        <p:txBody>
          <a:bodyPr>
            <a:normAutofit/>
          </a:bodyPr>
          <a:lstStyle/>
          <a:p>
            <a:r>
              <a:rPr lang="en-US" dirty="0"/>
              <a:t>What is the mean plasma glucose concentration?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67103-CB94-49F0-94FA-428F19E59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>
                <a:latin typeface="Lucida Console" panose="020B0609040504020204" pitchFamily="49" charset="0"/>
              </a:rPr>
              <a:t>123.97</a:t>
            </a:r>
            <a:endParaRPr lang="en-US" dirty="0">
              <a:latin typeface="Lucida Console" panose="020B060904050402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BFE0C-CEB4-4256-BD73-C48C7D6B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2342643"/>
            <a:ext cx="6156960" cy="412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8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1AEFF-42B7-4E88-AD9A-E287F385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8283702" cy="720096"/>
          </a:xfrm>
        </p:spPr>
        <p:txBody>
          <a:bodyPr>
            <a:normAutofit/>
          </a:bodyPr>
          <a:lstStyle/>
          <a:p>
            <a:r>
              <a:rPr lang="en-US" dirty="0"/>
              <a:t>What is the mean number of pregnancies?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F877-F728-4E25-A72E-42082D08E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E96678-863C-43CF-83A1-DC6861B7E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98" y="3247896"/>
            <a:ext cx="2516105" cy="3244977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6FD26181-AB3F-4C61-A118-F3C8070E4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275" y="4582046"/>
            <a:ext cx="3646842" cy="6771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3.57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978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DDEC76-8857-407D-BA61-576D1E4D0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631" y="1469769"/>
            <a:ext cx="8135658" cy="5023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F8B1E2-1EFD-4831-8928-87CED8DD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82" y="2436017"/>
            <a:ext cx="2444488" cy="1636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B4672-3BF4-4211-ADE2-42C4D0C5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 of plasma glucose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4253703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F18B-EBDF-4DEA-9763-D08FD1E4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F61B6-355E-4BD9-8185-8F5CADC81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6044"/>
            <a:ext cx="7886700" cy="4920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population of women who were at least 21 years old, of Pima Indian heritage and living near Phoenix, Arizona, was tested for diabetes according to World Health Organization criteria.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B0DE1E-4B9B-45B1-91DA-B136742D7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0" t="4902" r="9271" b="5259"/>
          <a:stretch/>
        </p:blipFill>
        <p:spPr>
          <a:xfrm>
            <a:off x="2181225" y="2967129"/>
            <a:ext cx="5867400" cy="3757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C41004-9C46-48E6-8900-6EB29079FFAA}"/>
              </a:ext>
            </a:extLst>
          </p:cNvPr>
          <p:cNvSpPr txBox="1"/>
          <p:nvPr/>
        </p:nvSpPr>
        <p:spPr>
          <a:xfrm>
            <a:off x="326571" y="6307592"/>
            <a:ext cx="548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Q 3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78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1F41F-E983-4747-8D57-6A637FEF5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latin typeface="Lucida Console" panose="020B0609040504020204" pitchFamily="49" charset="0"/>
              </a:rPr>
              <a:t>npreg</a:t>
            </a:r>
            <a:r>
              <a:rPr lang="en-US" sz="2400" dirty="0"/>
              <a:t>	number of pregnancies.</a:t>
            </a:r>
          </a:p>
          <a:p>
            <a:r>
              <a:rPr lang="en-US" sz="2400" dirty="0" err="1">
                <a:latin typeface="Lucida Console" panose="020B0609040504020204" pitchFamily="49" charset="0"/>
              </a:rPr>
              <a:t>glu</a:t>
            </a:r>
            <a:r>
              <a:rPr lang="en-US" sz="2400" dirty="0"/>
              <a:t>		plasma glucose concentration in an oral 		glucose tolerance test.</a:t>
            </a:r>
          </a:p>
          <a:p>
            <a:r>
              <a:rPr lang="en-US" sz="2400" dirty="0" err="1">
                <a:latin typeface="Lucida Console" panose="020B0609040504020204" pitchFamily="49" charset="0"/>
              </a:rPr>
              <a:t>bp</a:t>
            </a:r>
            <a:r>
              <a:rPr lang="en-US" sz="2400" dirty="0"/>
              <a:t>		diastolic blood pressure (mm Hg).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skin	</a:t>
            </a:r>
            <a:r>
              <a:rPr lang="en-US" sz="2400" dirty="0"/>
              <a:t>triceps skin fold thickness (mm).</a:t>
            </a:r>
          </a:p>
          <a:p>
            <a:r>
              <a:rPr lang="en-US" sz="2400" dirty="0" err="1">
                <a:latin typeface="Lucida Console" panose="020B0609040504020204" pitchFamily="49" charset="0"/>
              </a:rPr>
              <a:t>bmi</a:t>
            </a:r>
            <a:r>
              <a:rPr lang="en-US" sz="2400" dirty="0">
                <a:latin typeface="Lucida Console" panose="020B0609040504020204" pitchFamily="49" charset="0"/>
              </a:rPr>
              <a:t>	</a:t>
            </a:r>
            <a:r>
              <a:rPr lang="en-US" sz="2400" dirty="0"/>
              <a:t>	body mass index </a:t>
            </a:r>
          </a:p>
          <a:p>
            <a:r>
              <a:rPr lang="en-US" sz="2400" dirty="0" err="1">
                <a:latin typeface="Lucida Console" panose="020B0609040504020204" pitchFamily="49" charset="0"/>
              </a:rPr>
              <a:t>ped</a:t>
            </a:r>
            <a:r>
              <a:rPr lang="en-US" sz="2400" dirty="0">
                <a:latin typeface="Lucida Console" panose="020B0609040504020204" pitchFamily="49" charset="0"/>
              </a:rPr>
              <a:t>	</a:t>
            </a:r>
            <a:r>
              <a:rPr lang="en-US" sz="2400" dirty="0"/>
              <a:t>	diabetes pedigree function.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age	</a:t>
            </a:r>
            <a:r>
              <a:rPr lang="en-US" sz="2400" dirty="0"/>
              <a:t>	age in years.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type</a:t>
            </a:r>
            <a:r>
              <a:rPr lang="en-US" sz="2400" dirty="0"/>
              <a:t> 	diabetic according to </a:t>
            </a:r>
          </a:p>
          <a:p>
            <a:pPr marL="0" indent="0">
              <a:buNone/>
            </a:pPr>
            <a:r>
              <a:rPr lang="en-US" sz="2400" dirty="0"/>
              <a:t>		WHO criteria.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886FF-5906-42D7-8FE0-43851FE4D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157" y="3514725"/>
            <a:ext cx="2533968" cy="324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14B242-4580-4E19-8C3B-8AAF214A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the </a:t>
            </a:r>
            <a:r>
              <a:rPr lang="en-US" dirty="0">
                <a:latin typeface="Lucida Console" panose="020B0609040504020204" pitchFamily="49" charset="0"/>
                <a:ea typeface="+mn-ea"/>
              </a:rPr>
              <a:t>Pima </a:t>
            </a:r>
            <a:r>
              <a:rPr lang="en-US" dirty="0"/>
              <a:t>data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5FE1-F601-43EB-AAAC-F52F9791EAAA}"/>
              </a:ext>
            </a:extLst>
          </p:cNvPr>
          <p:cNvSpPr txBox="1"/>
          <p:nvPr/>
        </p:nvSpPr>
        <p:spPr>
          <a:xfrm>
            <a:off x="326571" y="6307592"/>
            <a:ext cx="548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Q 4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45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821718"/>
          </a:xfrm>
        </p:spPr>
        <p:txBody>
          <a:bodyPr>
            <a:normAutofit fontScale="90000"/>
          </a:bodyPr>
          <a:lstStyle/>
          <a:p>
            <a:r>
              <a:rPr lang="en-US" dirty="0"/>
              <a:t>What name is given to a set of characteristics (e.g. age, size, weight) that are related to our study and that can change or </a:t>
            </a:r>
            <a:r>
              <a:rPr lang="en-US" i="1" dirty="0"/>
              <a:t>vary</a:t>
            </a:r>
            <a:r>
              <a:rPr lang="en-US" dirty="0"/>
              <a:t> from one member of the population to another?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7DCD66-C3A2-4C99-9AA4-8065684A2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2302164"/>
            <a:ext cx="4043218" cy="40432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5ABC8-DC2A-4667-8A24-15A015234478}"/>
              </a:ext>
            </a:extLst>
          </p:cNvPr>
          <p:cNvSpPr txBox="1"/>
          <p:nvPr/>
        </p:nvSpPr>
        <p:spPr>
          <a:xfrm>
            <a:off x="886691" y="3740727"/>
            <a:ext cx="32576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variables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076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588365"/>
          </a:xfrm>
        </p:spPr>
        <p:txBody>
          <a:bodyPr/>
          <a:lstStyle/>
          <a:p>
            <a:r>
              <a:rPr lang="en-US" dirty="0"/>
              <a:t>We refer to variables that are the main focus of our study as the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response</a:t>
            </a:r>
            <a:r>
              <a:rPr lang="en-US" dirty="0"/>
              <a:t> (or target) variable.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784087-D2E8-4F67-B539-428047DA1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899" y="2243137"/>
            <a:ext cx="5111757" cy="388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20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588365"/>
          </a:xfrm>
        </p:spPr>
        <p:txBody>
          <a:bodyPr/>
          <a:lstStyle/>
          <a:p>
            <a:r>
              <a:rPr lang="en-US" dirty="0"/>
              <a:t>Variables that explain or predict variation in the variation in the response variables as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explanatory</a:t>
            </a:r>
            <a:r>
              <a:rPr lang="en-US" dirty="0"/>
              <a:t> variables.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EB76BE-6BAF-4A59-ACE5-39AD4851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173" y="2243137"/>
            <a:ext cx="5428094" cy="412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41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12935D-D9B1-4F28-856A-805B6236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Pima Indian Data 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A5BB8-BE84-454B-A33C-15424A5E0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E4DF91-5F71-430D-8A66-F7E15870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844" y="350749"/>
            <a:ext cx="3956647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69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923" y="479534"/>
            <a:ext cx="4367719" cy="58989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1C277-40DA-42D1-AD01-909FCCA259CD}"/>
              </a:ext>
            </a:extLst>
          </p:cNvPr>
          <p:cNvSpPr txBox="1"/>
          <p:nvPr/>
        </p:nvSpPr>
        <p:spPr>
          <a:xfrm>
            <a:off x="324854" y="1431758"/>
            <a:ext cx="3669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The Feb 2, 1998 edition 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The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New Yorker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magazine</a:t>
            </a:r>
          </a:p>
        </p:txBody>
      </p:sp>
    </p:spTree>
    <p:extLst>
      <p:ext uri="{BB962C8B-B14F-4D97-AF65-F5344CB8AC3E}">
        <p14:creationId xmlns:p14="http://schemas.microsoft.com/office/powerpoint/2010/main" val="63308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4E2D04-C34E-4F36-9FEF-DFF12C0DF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71" y="851922"/>
            <a:ext cx="8072791" cy="56720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97167" y="6323966"/>
            <a:ext cx="5319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(New Yorker magazine, Annals of Medicine, February 2, 1998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868879-B0B8-4D00-874D-56D5BDFB3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896" y="293173"/>
            <a:ext cx="2378529" cy="55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59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279" y="269775"/>
            <a:ext cx="7886700" cy="720096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279" y="5456989"/>
            <a:ext cx="6947807" cy="9451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Prima Indians (100 years ago)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2226867"/>
            <a:ext cx="4151964" cy="3030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668" y="2221569"/>
            <a:ext cx="1880286" cy="3030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631" t="15394" r="9180" b="4935"/>
          <a:stretch/>
        </p:blipFill>
        <p:spPr>
          <a:xfrm>
            <a:off x="346279" y="2221568"/>
            <a:ext cx="2024830" cy="3030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96C1D9-A29C-4E15-A48D-CBEA48FF0D05}"/>
              </a:ext>
            </a:extLst>
          </p:cNvPr>
          <p:cNvSpPr txBox="1"/>
          <p:nvPr/>
        </p:nvSpPr>
        <p:spPr>
          <a:xfrm>
            <a:off x="346279" y="1104311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We will use the Pima Indian data set for finding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Segoe UI Semibold" panose="020B0702040204020203" pitchFamily="34" charset="0"/>
              </a:rPr>
              <a:t>mean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and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Segoe UI Semibold" panose="020B0702040204020203" pitchFamily="34" charset="0"/>
              </a:rPr>
              <a:t>median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415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823A99C636F7423283FB0D200866C61300CF7182D96C00B740A41704CD490F23FB" ma:contentTypeVersion="4" ma:contentTypeDescription="Materials and documents that contain MITRE authored content and other content directly attributable to MITRE and its work" ma:contentTypeScope="" ma:versionID="3d80d6ff36920b26671293c29723bb34">
  <xsd:schema xmlns:xsd="http://www.w3.org/2001/XMLSchema" xmlns:xs="http://www.w3.org/2001/XMLSchema" xmlns:p="http://schemas.microsoft.com/office/2006/metadata/properties" xmlns:ns2="http://schemas.microsoft.com/sharepoint/v3/fields" xmlns:ns3="8020a6eb-1ca7-418b-a587-333edd9477b5" targetNamespace="http://schemas.microsoft.com/office/2006/metadata/properties" ma:root="true" ma:fieldsID="6c152e2ba5790b1f8aceb44a8a447a48" ns2:_="" ns3:_="">
    <xsd:import namespace="http://schemas.microsoft.com/sharepoint/v3/fields"/>
    <xsd:import namespace="8020a6eb-1ca7-418b-a587-333edd9477b5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20a6eb-1ca7-418b-a587-333edd9477b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Contributor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CE4686B4-C491-4DE0-9123-5610C0BB7024}"/>
</file>

<file path=customXml/itemProps2.xml><?xml version="1.0" encoding="utf-8"?>
<ds:datastoreItem xmlns:ds="http://schemas.openxmlformats.org/officeDocument/2006/customXml" ds:itemID="{B6CA5F66-7DB7-460B-B553-92748BEA50FE}"/>
</file>

<file path=customXml/itemProps3.xml><?xml version="1.0" encoding="utf-8"?>
<ds:datastoreItem xmlns:ds="http://schemas.openxmlformats.org/officeDocument/2006/customXml" ds:itemID="{A8ACDA61-8F0F-48A7-BDB0-EE3F4D7F2D50}"/>
</file>

<file path=customXml/itemProps4.xml><?xml version="1.0" encoding="utf-8"?>
<ds:datastoreItem xmlns:ds="http://schemas.openxmlformats.org/officeDocument/2006/customXml" ds:itemID="{4422A34F-878E-4168-BA56-45E8357C5476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10250</TotalTime>
  <Words>811</Words>
  <Application>Microsoft Office PowerPoint</Application>
  <PresentationFormat>On-screen Show (4:3)</PresentationFormat>
  <Paragraphs>75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Lucida Console</vt:lpstr>
      <vt:lpstr>Segoe UI</vt:lpstr>
      <vt:lpstr>Segoe UI Semibold</vt:lpstr>
      <vt:lpstr>Times New Roman</vt:lpstr>
      <vt:lpstr>Office Theme</vt:lpstr>
      <vt:lpstr>2_Office Theme</vt:lpstr>
      <vt:lpstr>3_Office Theme</vt:lpstr>
      <vt:lpstr>1. 1  Statistical Methods in the Context of Scientific Studies</vt:lpstr>
      <vt:lpstr>The overall objective of statistical methods is to use empirical evidence in order to improve our knowledge about the target population.</vt:lpstr>
      <vt:lpstr>What name is given to a set of characteristics (e.g. age, size, weight) that are related to our study and that can change or vary from one member of the population to another?</vt:lpstr>
      <vt:lpstr>We refer to variables that are the main focus of our study as the response (or target) variable.</vt:lpstr>
      <vt:lpstr>Variables that explain or predict variation in the variation in the response variables as explanatory variables.</vt:lpstr>
      <vt:lpstr>Pima Indian Data Set</vt:lpstr>
      <vt:lpstr>PowerPoint Presentation</vt:lpstr>
      <vt:lpstr>PowerPoint Presentation</vt:lpstr>
      <vt:lpstr>Exploratory Data Analysis (EDA)</vt:lpstr>
      <vt:lpstr>Exploratory Data Analysis (EDA)</vt:lpstr>
      <vt:lpstr>Genetics and Lifestyle Cause Type 2 Diabetes</vt:lpstr>
      <vt:lpstr>Question:   Is Type 2 Diabetes Mellitus caused by a person’s environment (i.e from obesity caused by overnutrition) or by their genetic makeup?</vt:lpstr>
      <vt:lpstr>PowerPoint Presentation</vt:lpstr>
      <vt:lpstr>PowerPoint Presentation</vt:lpstr>
      <vt:lpstr>Type 2 Diabetes and Obesity</vt:lpstr>
      <vt:lpstr>“Thrifty Genes” Hypothesis</vt:lpstr>
      <vt:lpstr>Why the Pima study is important.</vt:lpstr>
      <vt:lpstr>Description of the Pima data set</vt:lpstr>
      <vt:lpstr>Variables in the Pima data set</vt:lpstr>
      <vt:lpstr>Variables in the Pima data set</vt:lpstr>
      <vt:lpstr>PowerPoint Presentation</vt:lpstr>
      <vt:lpstr>What is the mean plasma glucose concentration?</vt:lpstr>
      <vt:lpstr>What is the mean number of pregnancies?</vt:lpstr>
      <vt:lpstr>Histogram of plasma glucose concentrations</vt:lpstr>
      <vt:lpstr>Data set description</vt:lpstr>
      <vt:lpstr>Variables in the Pima data 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David Senseman</cp:lastModifiedBy>
  <cp:revision>111</cp:revision>
  <dcterms:created xsi:type="dcterms:W3CDTF">2017-11-21T03:56:34Z</dcterms:created>
  <dcterms:modified xsi:type="dcterms:W3CDTF">2019-12-13T19:07:57Z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0x010100823A99C636F7423283FB0D200866C61300CF7182D96C00B740A41704CD490F23FB</vt:lpwstr>
  </property>
</Properties>
</file>